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9" r:id="rId5"/>
    <p:sldId id="257" r:id="rId6"/>
    <p:sldId id="270" r:id="rId7"/>
    <p:sldId id="271" r:id="rId8"/>
    <p:sldId id="272" r:id="rId9"/>
    <p:sldId id="286" r:id="rId10"/>
    <p:sldId id="287" r:id="rId11"/>
    <p:sldId id="288" r:id="rId12"/>
    <p:sldId id="273" r:id="rId13"/>
    <p:sldId id="274" r:id="rId14"/>
    <p:sldId id="259" r:id="rId15"/>
    <p:sldId id="263" r:id="rId16"/>
    <p:sldId id="266" r:id="rId17"/>
    <p:sldId id="265" r:id="rId18"/>
    <p:sldId id="289" r:id="rId19"/>
    <p:sldId id="261" r:id="rId20"/>
    <p:sldId id="267" r:id="rId21"/>
    <p:sldId id="275" r:id="rId22"/>
    <p:sldId id="290" r:id="rId23"/>
    <p:sldId id="268" r:id="rId24"/>
    <p:sldId id="291" r:id="rId25"/>
    <p:sldId id="262" r:id="rId26"/>
    <p:sldId id="264" r:id="rId27"/>
    <p:sldId id="276" r:id="rId28"/>
    <p:sldId id="277" r:id="rId29"/>
    <p:sldId id="278" r:id="rId30"/>
    <p:sldId id="281" r:id="rId31"/>
    <p:sldId id="282" r:id="rId32"/>
    <p:sldId id="283" r:id="rId33"/>
    <p:sldId id="284" r:id="rId34"/>
    <p:sldId id="279" r:id="rId35"/>
    <p:sldId id="280" r:id="rId36"/>
    <p:sldId id="28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5622-8A60-469C-89E9-1C5CE897019D}" type="datetimeFigureOut">
              <a:rPr lang="en-GB" smtClean="0"/>
              <a:pPr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C4059-F087-4387-9DB1-70BE7DDE74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python/python_strings.as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lists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dictionaries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 Tutorial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Lesson 3: Data types and functions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BB7DE100-E522-46F0-95E2-1B88F29DB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BB18194D-B87A-49D7-82E1-1A5D9604D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The containers – standard arrays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700" y="2272937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520700" y="2552189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" name="Rectangle 4"/>
          <p:cNvSpPr/>
          <p:nvPr/>
        </p:nvSpPr>
        <p:spPr>
          <a:xfrm>
            <a:off x="520700" y="2825090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793880" y="2272937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ectangle 6"/>
          <p:cNvSpPr/>
          <p:nvPr/>
        </p:nvSpPr>
        <p:spPr>
          <a:xfrm>
            <a:off x="793880" y="2552189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793880" y="2825090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7060" y="2272937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7060" y="2552189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7060" y="2825090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46710" y="2272937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46710" y="2552189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46710" y="2825090"/>
            <a:ext cx="27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4" y="1844824"/>
            <a:ext cx="1327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Array of uint8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0700" y="3489107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2.0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0700" y="37683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9.0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0700" y="40412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5.0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86183" y="3489107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8.0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86183" y="37683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0.0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86183" y="40412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3.0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745020" y="3489107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9.0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45020" y="37683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4.0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45020" y="40412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7.0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900919" y="3489107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1.0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00919" y="37683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0.0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900919" y="4041259"/>
            <a:ext cx="216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1.0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0700" y="3212976"/>
            <a:ext cx="1555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Array of doubles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55776" y="1838157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Always need to be rectangular, and store the same cargo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20700" y="471279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'D'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0700" y="49920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'I'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20700" y="52649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'M'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60580" y="471279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'a'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60580" y="49920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'a'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0580" y="52649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</a:t>
            </a:r>
            <a:r>
              <a:rPr lang="en-GB" sz="1350" dirty="0" err="1">
                <a:solidFill>
                  <a:schemeClr val="tx1"/>
                </a:solidFill>
              </a:rPr>
              <a:t>i</a:t>
            </a:r>
            <a:r>
              <a:rPr lang="en-GB" sz="1350" dirty="0">
                <a:solidFill>
                  <a:schemeClr val="tx1"/>
                </a:solidFill>
              </a:rPr>
              <a:t>'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00465" y="471279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'v'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00465" y="49920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'n'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600465" y="52649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'k'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46818" y="471279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</a:t>
            </a:r>
            <a:r>
              <a:rPr lang="en-GB" sz="1350" dirty="0" err="1">
                <a:solidFill>
                  <a:schemeClr val="tx1"/>
                </a:solidFill>
              </a:rPr>
              <a:t>i</a:t>
            </a:r>
            <a:r>
              <a:rPr lang="en-GB" sz="1350" dirty="0">
                <a:solidFill>
                  <a:schemeClr val="tx1"/>
                </a:solidFill>
              </a:rPr>
              <a:t>'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146818" y="49920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'\0'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46818" y="52649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'e'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0700" y="4437112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Array of char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80229" y="471279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'd'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680229" y="49920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'\0'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80229" y="5264946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'\0'</a:t>
            </a:r>
          </a:p>
        </p:txBody>
      </p:sp>
    </p:spTree>
    <p:extLst>
      <p:ext uri="{BB962C8B-B14F-4D97-AF65-F5344CB8AC3E}">
        <p14:creationId xmlns:p14="http://schemas.microsoft.com/office/powerpoint/2010/main" val="279975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EFFF28DF-B43D-442A-B07F-29038C3ED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621DD77-46C3-4C10-A848-9EE433C72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298051" y="3261305"/>
            <a:ext cx="2508650" cy="5282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48" name="Rounded Rectangle 47"/>
          <p:cNvSpPr/>
          <p:nvPr/>
        </p:nvSpPr>
        <p:spPr>
          <a:xfrm>
            <a:off x="330201" y="2733085"/>
            <a:ext cx="2014258" cy="5282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47" name="Rounded Rectangle 46"/>
          <p:cNvSpPr/>
          <p:nvPr/>
        </p:nvSpPr>
        <p:spPr>
          <a:xfrm>
            <a:off x="330201" y="2204864"/>
            <a:ext cx="3060700" cy="5282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8780" flipH="1">
            <a:off x="4185658" y="1437913"/>
            <a:ext cx="4364038" cy="28463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containers – cell arrays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300" y="2334131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'D'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5300" y="284833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'I'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300" y="338158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'M'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35179" y="2334131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'a'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35179" y="284833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'a'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35179" y="338158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</a:t>
            </a:r>
            <a:r>
              <a:rPr lang="en-GB" sz="1350" dirty="0" err="1">
                <a:solidFill>
                  <a:schemeClr val="tx1"/>
                </a:solidFill>
              </a:rPr>
              <a:t>i</a:t>
            </a:r>
            <a:r>
              <a:rPr lang="en-GB" sz="1350" dirty="0">
                <a:solidFill>
                  <a:schemeClr val="tx1"/>
                </a:solidFill>
              </a:rPr>
              <a:t>'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575065" y="2334131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'v'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575065" y="284833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'n'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75065" y="338158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'k'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121418" y="2334131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</a:t>
            </a:r>
            <a:r>
              <a:rPr lang="en-GB" sz="1350" dirty="0" err="1">
                <a:solidFill>
                  <a:schemeClr val="tx1"/>
                </a:solidFill>
              </a:rPr>
              <a:t>i</a:t>
            </a:r>
            <a:r>
              <a:rPr lang="en-GB" sz="1350" dirty="0">
                <a:solidFill>
                  <a:schemeClr val="tx1"/>
                </a:solidFill>
              </a:rPr>
              <a:t>'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21418" y="3381584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'e'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2898" y="1616750"/>
            <a:ext cx="47089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Can store different types and different sizes of cargo….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54829" y="2334131"/>
            <a:ext cx="540000" cy="27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'd'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8051" y="4904495"/>
            <a:ext cx="8502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Note the outer containers, the pink cells, must be arranged in rectangular shape (in this case 3 x 1), as with standard arrays…</a:t>
            </a:r>
          </a:p>
          <a:p>
            <a:endParaRPr lang="en-GB" sz="1600" dirty="0"/>
          </a:p>
          <a:p>
            <a:r>
              <a:rPr lang="en-GB" sz="1600" dirty="0"/>
              <a:t>… but what's in the cell can be any data type, any size</a:t>
            </a:r>
          </a:p>
        </p:txBody>
      </p:sp>
    </p:spTree>
    <p:extLst>
      <p:ext uri="{BB962C8B-B14F-4D97-AF65-F5344CB8AC3E}">
        <p14:creationId xmlns:p14="http://schemas.microsoft.com/office/powerpoint/2010/main" val="3645569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C0A1D9-8252-4BC0-AECB-0141C1370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214728"/>
            <a:ext cx="2051720" cy="6930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54CAA3-B250-4084-A682-288C03E23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5683"/>
            <a:ext cx="1907704" cy="721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Types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err="1"/>
              <a:t>Matlab</a:t>
            </a:r>
            <a:r>
              <a:rPr lang="en-GB" sz="2400" dirty="0"/>
              <a:t> and python have lots of numerical data types, as well as strings and </a:t>
            </a:r>
            <a:r>
              <a:rPr lang="en-GB" sz="2400" dirty="0" err="1"/>
              <a:t>logicals</a:t>
            </a:r>
            <a:endParaRPr lang="en-GB" sz="2400" dirty="0"/>
          </a:p>
          <a:p>
            <a:pPr lvl="1"/>
            <a:r>
              <a:rPr lang="en-GB" sz="2000" dirty="0"/>
              <a:t>In general, when working with numbers it is safest to use doubles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Cells and structures can be used to group data in situations where a regular array is unsuitable</a:t>
            </a:r>
          </a:p>
          <a:p>
            <a:pPr lvl="1"/>
            <a:r>
              <a:rPr lang="en-GB" sz="2000" dirty="0"/>
              <a:t>This often makes life easier…</a:t>
            </a:r>
          </a:p>
          <a:p>
            <a:pPr lvl="1">
              <a:buNone/>
            </a:pPr>
            <a:r>
              <a:rPr lang="en-GB" sz="2000" dirty="0"/>
              <a:t>… however, understanding how regular arrays work is still the most useful skill in conquering </a:t>
            </a:r>
            <a:r>
              <a:rPr lang="en-GB" sz="2000" dirty="0" err="1"/>
              <a:t>Matlab</a:t>
            </a:r>
            <a:r>
              <a:rPr lang="en-GB" sz="2000" dirty="0"/>
              <a:t>!</a:t>
            </a:r>
          </a:p>
          <a:p>
            <a:pPr lvl="1">
              <a:buNone/>
            </a:pPr>
            <a:endParaRPr lang="en-GB" sz="2000" dirty="0"/>
          </a:p>
          <a:p>
            <a:pPr lvl="1">
              <a:buNone/>
            </a:pPr>
            <a:endParaRPr lang="en-GB" sz="2000" dirty="0"/>
          </a:p>
          <a:p>
            <a:r>
              <a:rPr lang="en-GB" sz="2400" dirty="0"/>
              <a:t>More choice of different data structures, three in-built types you should get used to using are</a:t>
            </a:r>
          </a:p>
          <a:p>
            <a:pPr lvl="1"/>
            <a:r>
              <a:rPr lang="en-GB" sz="2000" dirty="0"/>
              <a:t>List, dictionaries, tuples…</a:t>
            </a:r>
          </a:p>
          <a:p>
            <a:pPr marL="457200" lvl="1" indent="0">
              <a:buNone/>
            </a:pPr>
            <a:r>
              <a:rPr lang="en-GB" sz="2000" dirty="0"/>
              <a:t>… but images will be </a:t>
            </a:r>
            <a:r>
              <a:rPr lang="en-GB" sz="2000" dirty="0" err="1"/>
              <a:t>numpy</a:t>
            </a:r>
            <a:r>
              <a:rPr lang="en-GB" sz="2000" dirty="0"/>
              <a:t> arrays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Now we return to looking a functions….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809FA2-74D9-4BB1-B590-C230DF2F9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Functions: Optional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Optional inputs are a very common feature of many existing functions</a:t>
            </a:r>
          </a:p>
          <a:p>
            <a:r>
              <a:rPr lang="en-GB" dirty="0"/>
              <a:t>Try </a:t>
            </a:r>
            <a:r>
              <a:rPr lang="en-GB" dirty="0">
                <a:solidFill>
                  <a:srgbClr val="002060"/>
                </a:solidFill>
              </a:rPr>
              <a:t>X = reshape(1:15, 5, 3);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X_bar1 = mean(X);</a:t>
            </a:r>
          </a:p>
          <a:p>
            <a:pPr lvl="2"/>
            <a:r>
              <a:rPr lang="en-GB" dirty="0"/>
              <a:t>Takes mean of each column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X_bar1</a:t>
            </a:r>
            <a:r>
              <a:rPr lang="en-GB" dirty="0"/>
              <a:t> is 1x3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X_bar2 = mean(X, 2);</a:t>
            </a:r>
          </a:p>
          <a:p>
            <a:pPr lvl="2"/>
            <a:r>
              <a:rPr lang="en-GB" dirty="0"/>
              <a:t>Take's mean along 2</a:t>
            </a:r>
            <a:r>
              <a:rPr lang="en-GB" baseline="30000" dirty="0"/>
              <a:t>nd</a:t>
            </a:r>
            <a:r>
              <a:rPr lang="en-GB" dirty="0"/>
              <a:t> dimension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X_bar2</a:t>
            </a:r>
            <a:r>
              <a:rPr lang="en-GB" dirty="0"/>
              <a:t> is 5x1</a:t>
            </a:r>
          </a:p>
          <a:p>
            <a:r>
              <a:rPr lang="en-GB" dirty="0">
                <a:solidFill>
                  <a:srgbClr val="002060"/>
                </a:solidFill>
              </a:rPr>
              <a:t>mean(X)</a:t>
            </a:r>
            <a:r>
              <a:rPr lang="en-GB" dirty="0"/>
              <a:t> is equivalent to </a:t>
            </a:r>
            <a:r>
              <a:rPr lang="en-GB" dirty="0">
                <a:solidFill>
                  <a:srgbClr val="002060"/>
                </a:solidFill>
              </a:rPr>
              <a:t>mean(X, 1)</a:t>
            </a:r>
          </a:p>
          <a:p>
            <a:pPr lvl="1"/>
            <a:r>
              <a:rPr lang="en-GB" dirty="0"/>
              <a:t>The 2</a:t>
            </a:r>
            <a:r>
              <a:rPr lang="en-GB" baseline="30000" dirty="0"/>
              <a:t>nd</a:t>
            </a:r>
            <a:r>
              <a:rPr lang="en-GB" dirty="0"/>
              <a:t> input is optional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0845E0-5A1B-4CFB-85E1-A55C44028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/>
              <a:t>Optional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925144"/>
          </a:xfrm>
        </p:spPr>
        <p:txBody>
          <a:bodyPr>
            <a:normAutofit/>
          </a:bodyPr>
          <a:lstStyle/>
          <a:p>
            <a:r>
              <a:rPr lang="en-GB" sz="2800" dirty="0"/>
              <a:t>Useful when we want a function to behave in a particular way most of the time...</a:t>
            </a:r>
          </a:p>
          <a:p>
            <a:pPr lvl="1">
              <a:buNone/>
            </a:pPr>
            <a:r>
              <a:rPr lang="en-GB" sz="2400" dirty="0"/>
              <a:t>... but want the option of changing that behaviour in some circumstances</a:t>
            </a:r>
          </a:p>
          <a:p>
            <a:r>
              <a:rPr lang="en-GB" sz="2800" dirty="0"/>
              <a:t>Mandatory inputs (if any) always appear first in the arguments list</a:t>
            </a:r>
          </a:p>
          <a:p>
            <a:r>
              <a:rPr lang="en-GB" sz="2800" dirty="0"/>
              <a:t>If we give more inputs than are listed in a function, we generate an error</a:t>
            </a:r>
          </a:p>
          <a:p>
            <a:pPr lvl="1"/>
            <a:r>
              <a:rPr lang="en-GB" sz="2400" dirty="0">
                <a:solidFill>
                  <a:srgbClr val="002060"/>
                </a:solidFill>
              </a:rPr>
              <a:t>y = </a:t>
            </a:r>
            <a:r>
              <a:rPr lang="en-GB" sz="2400" dirty="0" err="1">
                <a:solidFill>
                  <a:srgbClr val="002060"/>
                </a:solidFill>
              </a:rPr>
              <a:t>my_fun</a:t>
            </a:r>
            <a:r>
              <a:rPr lang="en-GB" sz="2400" dirty="0">
                <a:solidFill>
                  <a:srgbClr val="002060"/>
                </a:solidFill>
              </a:rPr>
              <a:t>(2, 4, 8);</a:t>
            </a:r>
          </a:p>
          <a:p>
            <a:pPr lvl="1"/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5F63B-053C-4617-A18E-F7546FAC0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5C5F51-7EAF-4788-98E8-0F0E61939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/>
              <a:t>Optional arguments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Now try </a:t>
            </a:r>
            <a:r>
              <a:rPr lang="en-GB" dirty="0">
                <a:solidFill>
                  <a:srgbClr val="002060"/>
                </a:solidFill>
              </a:rPr>
              <a:t>X = rand(1,3); </a:t>
            </a:r>
            <a:r>
              <a:rPr lang="en-GB" dirty="0" err="1">
                <a:solidFill>
                  <a:srgbClr val="002060"/>
                </a:solidFill>
              </a:rPr>
              <a:t>X_bar</a:t>
            </a:r>
            <a:r>
              <a:rPr lang="en-GB" dirty="0">
                <a:solidFill>
                  <a:srgbClr val="002060"/>
                </a:solidFill>
              </a:rPr>
              <a:t> = mean(X);</a:t>
            </a:r>
          </a:p>
          <a:p>
            <a:pPr lvl="1"/>
            <a:r>
              <a:rPr lang="en-GB" dirty="0" err="1">
                <a:solidFill>
                  <a:srgbClr val="002060"/>
                </a:solidFill>
              </a:rPr>
              <a:t>X_bar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/>
              <a:t>is 1x1, the mean of the vector X (and not the mean along each column)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mean(X)</a:t>
            </a:r>
            <a:r>
              <a:rPr lang="en-GB" dirty="0"/>
              <a:t> behaves differently, depending on whether X is a vector or a 2D array</a:t>
            </a:r>
          </a:p>
          <a:p>
            <a:pPr lvl="1"/>
            <a:r>
              <a:rPr lang="en-GB" dirty="0"/>
              <a:t>Note </a:t>
            </a:r>
            <a:r>
              <a:rPr lang="en-GB" dirty="0">
                <a:solidFill>
                  <a:srgbClr val="002060"/>
                </a:solidFill>
              </a:rPr>
              <a:t>mean(); </a:t>
            </a:r>
            <a:r>
              <a:rPr lang="en-GB" dirty="0"/>
              <a:t>produces an error – the first argument is not optional!</a:t>
            </a:r>
          </a:p>
          <a:p>
            <a:r>
              <a:rPr lang="en-GB" dirty="0"/>
              <a:t>Try 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X = rand(5,3);</a:t>
            </a:r>
          </a:p>
          <a:p>
            <a:pPr lvl="1"/>
            <a:r>
              <a:rPr lang="en-GB" dirty="0" err="1">
                <a:solidFill>
                  <a:srgbClr val="002060"/>
                </a:solidFill>
              </a:rPr>
              <a:t>X_asc</a:t>
            </a:r>
            <a:r>
              <a:rPr lang="en-GB" dirty="0">
                <a:solidFill>
                  <a:srgbClr val="002060"/>
                </a:solidFill>
              </a:rPr>
              <a:t> = sort(X); </a:t>
            </a:r>
            <a:r>
              <a:rPr lang="en-GB" dirty="0" err="1">
                <a:solidFill>
                  <a:srgbClr val="002060"/>
                </a:solidFill>
              </a:rPr>
              <a:t>X_des</a:t>
            </a:r>
            <a:r>
              <a:rPr lang="en-GB" dirty="0">
                <a:solidFill>
                  <a:srgbClr val="002060"/>
                </a:solidFill>
              </a:rPr>
              <a:t> = sort(X, 'descend'); X_asc2 = sort(X,2);</a:t>
            </a:r>
          </a:p>
          <a:p>
            <a:pPr lvl="1"/>
            <a:r>
              <a:rPr lang="en-GB" dirty="0"/>
              <a:t>Behaves differently, depending on arguments type</a:t>
            </a:r>
          </a:p>
          <a:p>
            <a:r>
              <a:rPr lang="en-GB" dirty="0" err="1"/>
              <a:t>Matlab</a:t>
            </a:r>
            <a:r>
              <a:rPr lang="en-GB" dirty="0"/>
              <a:t> has no mechanism for type-checking arguments</a:t>
            </a:r>
          </a:p>
          <a:p>
            <a:pPr lvl="1"/>
            <a:r>
              <a:rPr lang="en-GB" dirty="0"/>
              <a:t>If you use arguments of the wrong type, </a:t>
            </a:r>
            <a:r>
              <a:rPr lang="en-GB" dirty="0" err="1"/>
              <a:t>Matlab</a:t>
            </a:r>
            <a:r>
              <a:rPr lang="en-GB" dirty="0"/>
              <a:t> may crash</a:t>
            </a:r>
          </a:p>
          <a:p>
            <a:pPr lvl="1"/>
            <a:r>
              <a:rPr lang="en-GB" dirty="0"/>
              <a:t>Try </a:t>
            </a:r>
            <a:r>
              <a:rPr lang="en-GB" dirty="0">
                <a:solidFill>
                  <a:srgbClr val="002060"/>
                </a:solidFill>
              </a:rPr>
              <a:t>mean('</a:t>
            </a:r>
            <a:r>
              <a:rPr lang="en-GB" dirty="0" err="1">
                <a:solidFill>
                  <a:srgbClr val="002060"/>
                </a:solidFill>
              </a:rPr>
              <a:t>fred</a:t>
            </a:r>
            <a:r>
              <a:rPr lang="en-GB" dirty="0">
                <a:solidFill>
                  <a:srgbClr val="002060"/>
                </a:solidFill>
              </a:rPr>
              <a:t>');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B91E8B-C8B6-411F-A8A6-F179776EB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Optional argument pairs - 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Functions with lots of options, may use 'String/Value' pairs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plot(1:5, rand(1:5),  'r-x', '</a:t>
            </a:r>
            <a:r>
              <a:rPr lang="en-GB" dirty="0" err="1">
                <a:solidFill>
                  <a:srgbClr val="002060"/>
                </a:solidFill>
              </a:rPr>
              <a:t>LineWidth</a:t>
            </a:r>
            <a:r>
              <a:rPr lang="en-GB" dirty="0">
                <a:solidFill>
                  <a:srgbClr val="002060"/>
                </a:solidFill>
              </a:rPr>
              <a:t>', 2.0, '</a:t>
            </a:r>
            <a:r>
              <a:rPr lang="en-GB" dirty="0" err="1">
                <a:solidFill>
                  <a:srgbClr val="002060"/>
                </a:solidFill>
              </a:rPr>
              <a:t>MarkerSize</a:t>
            </a:r>
            <a:r>
              <a:rPr lang="en-GB" dirty="0">
                <a:solidFill>
                  <a:srgbClr val="002060"/>
                </a:solidFill>
              </a:rPr>
              <a:t>', 10);</a:t>
            </a:r>
          </a:p>
          <a:p>
            <a:pPr lvl="1"/>
            <a:r>
              <a:rPr lang="en-GB" dirty="0"/>
              <a:t>String specifies the option name, </a:t>
            </a:r>
          </a:p>
          <a:p>
            <a:pPr lvl="2"/>
            <a:r>
              <a:rPr lang="en-GB" dirty="0"/>
              <a:t>E.g. '</a:t>
            </a:r>
            <a:r>
              <a:rPr lang="en-GB" dirty="0" err="1"/>
              <a:t>MarkerSize</a:t>
            </a:r>
            <a:r>
              <a:rPr lang="en-GB" dirty="0"/>
              <a:t>', '</a:t>
            </a:r>
            <a:r>
              <a:rPr lang="en-GB" dirty="0" err="1"/>
              <a:t>Xlabel</a:t>
            </a:r>
            <a:r>
              <a:rPr lang="en-GB" dirty="0"/>
              <a:t>', '</a:t>
            </a:r>
            <a:r>
              <a:rPr lang="en-GB" dirty="0" err="1"/>
              <a:t>Color</a:t>
            </a:r>
            <a:r>
              <a:rPr lang="en-GB" dirty="0"/>
              <a:t>'</a:t>
            </a:r>
          </a:p>
          <a:p>
            <a:pPr lvl="1"/>
            <a:r>
              <a:rPr lang="en-GB" dirty="0"/>
              <a:t>Value is the argument itself</a:t>
            </a:r>
          </a:p>
          <a:p>
            <a:pPr lvl="2"/>
            <a:r>
              <a:rPr lang="en-GB" dirty="0"/>
              <a:t>E.g.  12, 'Time (s)', [109 0 157]/256</a:t>
            </a:r>
          </a:p>
          <a:p>
            <a:pPr lvl="1"/>
            <a:r>
              <a:rPr lang="en-GB" dirty="0"/>
              <a:t>String/value pairs can usually be given in any order </a:t>
            </a:r>
          </a:p>
          <a:p>
            <a:r>
              <a:rPr lang="en-GB" dirty="0"/>
              <a:t>plot is a good example of a function that has</a:t>
            </a:r>
          </a:p>
          <a:p>
            <a:pPr lvl="1"/>
            <a:r>
              <a:rPr lang="en-GB" dirty="0"/>
              <a:t>Optional arguments</a:t>
            </a:r>
          </a:p>
          <a:p>
            <a:pPr lvl="1"/>
            <a:r>
              <a:rPr lang="en-GB" dirty="0"/>
              <a:t>Arguments of different type causing different effects</a:t>
            </a:r>
          </a:p>
          <a:p>
            <a:pPr lvl="1"/>
            <a:r>
              <a:rPr lang="en-GB" dirty="0"/>
              <a:t>Lots of string/value pair options</a:t>
            </a:r>
          </a:p>
          <a:p>
            <a:r>
              <a:rPr lang="en-GB" dirty="0"/>
              <a:t>We'll return to plot throughout the course, but for now try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plot(2:2:8); plot(2:2:8, 'r-x'); plot(2:2:8, [4 1 3 2]);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plot(1:5, rand(1:5),  'r-x', '</a:t>
            </a:r>
            <a:r>
              <a:rPr lang="en-GB" dirty="0" err="1">
                <a:solidFill>
                  <a:srgbClr val="002060"/>
                </a:solidFill>
              </a:rPr>
              <a:t>LineWidth</a:t>
            </a:r>
            <a:r>
              <a:rPr lang="en-GB" dirty="0">
                <a:solidFill>
                  <a:srgbClr val="002060"/>
                </a:solidFill>
              </a:rPr>
              <a:t>', 2.0, '</a:t>
            </a:r>
            <a:r>
              <a:rPr lang="en-GB" dirty="0" err="1">
                <a:solidFill>
                  <a:srgbClr val="002060"/>
                </a:solidFill>
              </a:rPr>
              <a:t>MarkerSize</a:t>
            </a:r>
            <a:r>
              <a:rPr lang="en-GB" dirty="0">
                <a:solidFill>
                  <a:srgbClr val="002060"/>
                </a:solidFill>
              </a:rPr>
              <a:t>', 10);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D4F9988-F597-43D2-9C2B-30DE44BB1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0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dirty="0"/>
              <a:t>Optional argument pairs -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r>
              <a:rPr lang="en-GB" sz="2400" dirty="0"/>
              <a:t>Optional input arguments much easier to work with in python</a:t>
            </a:r>
          </a:p>
          <a:p>
            <a:pPr lvl="1"/>
            <a:r>
              <a:rPr lang="en-GB" sz="2000" dirty="0" err="1">
                <a:solidFill>
                  <a:srgbClr val="002060"/>
                </a:solidFill>
              </a:rPr>
              <a:t>plt.plot</a:t>
            </a:r>
            <a:r>
              <a:rPr lang="en-GB" sz="2000" dirty="0">
                <a:solidFill>
                  <a:srgbClr val="002060"/>
                </a:solidFill>
              </a:rPr>
              <a:t>(x, y, 'go--', </a:t>
            </a:r>
            <a:r>
              <a:rPr lang="en-GB" sz="2000" dirty="0">
                <a:solidFill>
                  <a:srgbClr val="7030A0"/>
                </a:solidFill>
              </a:rPr>
              <a:t>linewidth</a:t>
            </a:r>
            <a:r>
              <a:rPr lang="en-GB" sz="2000" dirty="0">
                <a:solidFill>
                  <a:srgbClr val="002060"/>
                </a:solidFill>
              </a:rPr>
              <a:t>=2, </a:t>
            </a:r>
            <a:r>
              <a:rPr lang="en-GB" sz="2000" dirty="0" err="1">
                <a:solidFill>
                  <a:srgbClr val="7030A0"/>
                </a:solidFill>
              </a:rPr>
              <a:t>markersize</a:t>
            </a:r>
            <a:r>
              <a:rPr lang="en-GB" sz="2000" dirty="0">
                <a:solidFill>
                  <a:srgbClr val="002060"/>
                </a:solidFill>
              </a:rPr>
              <a:t>=12)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645024"/>
            <a:ext cx="361074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Positional arguments come first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16016" y="3356992"/>
            <a:ext cx="2523632" cy="2232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Named arguments: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After positional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In any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Use = 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No quotes</a:t>
            </a:r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2123728" y="2348880"/>
            <a:ext cx="138844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2262572" y="2420888"/>
            <a:ext cx="185192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2262572" y="2420888"/>
            <a:ext cx="509228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 flipH="1" flipV="1">
            <a:off x="3923928" y="2348880"/>
            <a:ext cx="2053904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</p:cNvCxnSpPr>
          <p:nvPr/>
        </p:nvCxnSpPr>
        <p:spPr>
          <a:xfrm flipH="1" flipV="1">
            <a:off x="5364088" y="2420888"/>
            <a:ext cx="613744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478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E1767D-E305-44FC-BD44-810DD0A54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Functions: Multiple outputs - Matlab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Last week we used the function min with 2 outputs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[</a:t>
            </a:r>
            <a:r>
              <a:rPr lang="en-GB" dirty="0" err="1">
                <a:solidFill>
                  <a:srgbClr val="002060"/>
                </a:solidFill>
              </a:rPr>
              <a:t>min_val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min_idx</a:t>
            </a:r>
            <a:r>
              <a:rPr lang="en-GB" dirty="0">
                <a:solidFill>
                  <a:srgbClr val="002060"/>
                </a:solidFill>
              </a:rPr>
              <a:t>] = min(X);</a:t>
            </a:r>
          </a:p>
          <a:p>
            <a:pPr lvl="1"/>
            <a:r>
              <a:rPr lang="en-GB" dirty="0" err="1"/>
              <a:t>min_val</a:t>
            </a:r>
            <a:r>
              <a:rPr lang="en-GB" dirty="0"/>
              <a:t> is the minimum of the vector X</a:t>
            </a:r>
          </a:p>
          <a:p>
            <a:pPr lvl="1"/>
            <a:r>
              <a:rPr lang="en-GB" dirty="0" err="1"/>
              <a:t>min_idx</a:t>
            </a:r>
            <a:r>
              <a:rPr lang="en-GB" dirty="0"/>
              <a:t> is the index in X where the minimum is found</a:t>
            </a:r>
          </a:p>
          <a:p>
            <a:r>
              <a:rPr lang="en-GB" dirty="0"/>
              <a:t>Both </a:t>
            </a:r>
            <a:r>
              <a:rPr lang="en-GB" dirty="0" err="1">
                <a:solidFill>
                  <a:srgbClr val="002060"/>
                </a:solidFill>
              </a:rPr>
              <a:t>min_val</a:t>
            </a:r>
            <a:r>
              <a:rPr lang="en-GB" dirty="0">
                <a:solidFill>
                  <a:srgbClr val="002060"/>
                </a:solidFill>
              </a:rPr>
              <a:t> = min(X); </a:t>
            </a:r>
            <a:r>
              <a:rPr lang="en-GB" dirty="0"/>
              <a:t>and </a:t>
            </a:r>
            <a:r>
              <a:rPr lang="en-GB" dirty="0">
                <a:solidFill>
                  <a:srgbClr val="002060"/>
                </a:solidFill>
              </a:rPr>
              <a:t>min(X); </a:t>
            </a:r>
            <a:r>
              <a:rPr lang="en-GB" dirty="0"/>
              <a:t>are also valid</a:t>
            </a:r>
          </a:p>
          <a:p>
            <a:pPr lvl="1"/>
            <a:r>
              <a:rPr lang="en-GB" dirty="0"/>
              <a:t>Functions can list any variables as outputs</a:t>
            </a:r>
          </a:p>
          <a:p>
            <a:pPr lvl="1"/>
            <a:r>
              <a:rPr lang="en-GB" dirty="0"/>
              <a:t>When called we can assign any number of these</a:t>
            </a:r>
          </a:p>
          <a:p>
            <a:pPr lvl="1"/>
            <a:r>
              <a:rPr lang="en-GB" dirty="0"/>
              <a:t>However, they will always be assigned in order listed</a:t>
            </a:r>
          </a:p>
          <a:p>
            <a:pPr lvl="1"/>
            <a:r>
              <a:rPr lang="en-GB" dirty="0"/>
              <a:t>If we try and assign more outputs than are listed we get an error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804248" y="1916832"/>
            <a:ext cx="2052736" cy="1080120"/>
          </a:xfrm>
          <a:prstGeom prst="cloudCallout">
            <a:avLst>
              <a:gd name="adj1" fmla="val -57346"/>
              <a:gd name="adj2" fmla="val 56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What if X is a matrix?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Forms of data</a:t>
            </a:r>
          </a:p>
          <a:p>
            <a:pPr lvl="1"/>
            <a:r>
              <a:rPr lang="en-GB" dirty="0"/>
              <a:t>Types of data:</a:t>
            </a:r>
          </a:p>
          <a:p>
            <a:pPr lvl="2"/>
            <a:r>
              <a:rPr lang="en-GB" dirty="0"/>
              <a:t>Numerical types, chars, strings, cells, structures</a:t>
            </a:r>
          </a:p>
          <a:p>
            <a:pPr lvl="1"/>
            <a:r>
              <a:rPr lang="en-GB" dirty="0"/>
              <a:t>Ways of organising data</a:t>
            </a:r>
          </a:p>
          <a:p>
            <a:pPr lvl="2"/>
            <a:r>
              <a:rPr lang="en-GB" dirty="0"/>
              <a:t>Arrays, cells, structures</a:t>
            </a:r>
          </a:p>
          <a:p>
            <a:r>
              <a:rPr lang="en-GB" dirty="0"/>
              <a:t>Functions revisited</a:t>
            </a:r>
          </a:p>
          <a:p>
            <a:pPr lvl="1"/>
            <a:r>
              <a:rPr lang="en-GB" dirty="0"/>
              <a:t>Optional input arguments</a:t>
            </a:r>
          </a:p>
          <a:p>
            <a:pPr lvl="1"/>
            <a:r>
              <a:rPr lang="en-GB" dirty="0"/>
              <a:t>Multiple output arguments</a:t>
            </a:r>
          </a:p>
          <a:p>
            <a:pPr lvl="1"/>
            <a:r>
              <a:rPr lang="en-GB" dirty="0"/>
              <a:t>Nested functions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1B4144-6F2B-4A46-BE7F-C63BDA645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outputs (</a:t>
            </a:r>
            <a:r>
              <a:rPr lang="en-GB" dirty="0" err="1"/>
              <a:t>cont</a:t>
            </a:r>
            <a:r>
              <a:rPr lang="en-GB" dirty="0"/>
              <a:t>) - Matlab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if we just want </a:t>
            </a:r>
            <a:r>
              <a:rPr lang="en-GB" dirty="0" err="1"/>
              <a:t>min_idx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Recent versions of </a:t>
            </a:r>
            <a:r>
              <a:rPr lang="en-GB" dirty="0" err="1"/>
              <a:t>Matlab</a:t>
            </a:r>
            <a:r>
              <a:rPr lang="en-GB" dirty="0"/>
              <a:t> (&gt;2009) can use ~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[~, </a:t>
            </a:r>
            <a:r>
              <a:rPr lang="en-GB" dirty="0" err="1">
                <a:solidFill>
                  <a:srgbClr val="002060"/>
                </a:solidFill>
              </a:rPr>
              <a:t>min_idx</a:t>
            </a:r>
            <a:r>
              <a:rPr lang="en-GB" dirty="0">
                <a:solidFill>
                  <a:srgbClr val="002060"/>
                </a:solidFill>
              </a:rPr>
              <a:t>] = min(X);</a:t>
            </a:r>
          </a:p>
          <a:p>
            <a:pPr lvl="2"/>
            <a:r>
              <a:rPr lang="en-GB" dirty="0"/>
              <a:t>Means the first argument won't be assigned</a:t>
            </a:r>
          </a:p>
          <a:p>
            <a:pPr lvl="2"/>
            <a:r>
              <a:rPr lang="en-GB" dirty="0"/>
              <a:t>Pre-2009 you could use </a:t>
            </a:r>
            <a:r>
              <a:rPr lang="en-GB" dirty="0">
                <a:solidFill>
                  <a:srgbClr val="002060"/>
                </a:solidFill>
              </a:rPr>
              <a:t>[d, </a:t>
            </a:r>
            <a:r>
              <a:rPr lang="en-GB" dirty="0" err="1">
                <a:solidFill>
                  <a:srgbClr val="002060"/>
                </a:solidFill>
              </a:rPr>
              <a:t>min_idx</a:t>
            </a:r>
            <a:r>
              <a:rPr lang="en-GB" dirty="0">
                <a:solidFill>
                  <a:srgbClr val="002060"/>
                </a:solidFill>
              </a:rPr>
              <a:t>] = min(</a:t>
            </a:r>
            <a:r>
              <a:rPr lang="en-GB" dirty="0" err="1">
                <a:solidFill>
                  <a:srgbClr val="002060"/>
                </a:solidFill>
              </a:rPr>
              <a:t>idx</a:t>
            </a:r>
            <a:r>
              <a:rPr lang="en-GB" dirty="0">
                <a:solidFill>
                  <a:srgbClr val="002060"/>
                </a:solidFill>
              </a:rPr>
              <a:t>); clear d;</a:t>
            </a:r>
          </a:p>
          <a:p>
            <a:r>
              <a:rPr lang="en-GB" dirty="0"/>
              <a:t>Try </a:t>
            </a:r>
            <a:r>
              <a:rPr lang="en-GB" dirty="0">
                <a:solidFill>
                  <a:srgbClr val="002060"/>
                </a:solidFill>
              </a:rPr>
              <a:t>X = rand(4, 5, 3);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S1 = size(X);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[S2_1, S2_2] = size(X);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[S3_1, S3_2, S3_3] = size(X);</a:t>
            </a:r>
          </a:p>
          <a:p>
            <a:r>
              <a:rPr lang="en-GB" dirty="0"/>
              <a:t>The number of outputs assigned may change what the outputs mean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51F6A7-0DE7-41E5-B5A7-A6D8C94E7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outputs (</a:t>
            </a:r>
            <a:r>
              <a:rPr lang="en-GB" dirty="0" err="1"/>
              <a:t>cont</a:t>
            </a:r>
            <a:r>
              <a:rPr lang="en-GB" dirty="0"/>
              <a:t>) - Matlab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sz="2800" dirty="0"/>
              <a:t>What happens when we use a function in an expression?</a:t>
            </a:r>
          </a:p>
          <a:p>
            <a:pPr lvl="1"/>
            <a:r>
              <a:rPr lang="en-GB" sz="2400" dirty="0"/>
              <a:t>Only the first output is returned</a:t>
            </a:r>
          </a:p>
          <a:p>
            <a:pPr lvl="1"/>
            <a:r>
              <a:rPr lang="en-GB" sz="2400" dirty="0"/>
              <a:t>The function behaves as if 1 output is listed</a:t>
            </a:r>
          </a:p>
          <a:p>
            <a:pPr lvl="1"/>
            <a:r>
              <a:rPr lang="en-GB" sz="2400" dirty="0"/>
              <a:t>Try 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2*size(X)+1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dims = 2*size(X)+1;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[r c] = 2*size(X) + 1;</a:t>
            </a:r>
          </a:p>
        </p:txBody>
      </p:sp>
    </p:spTree>
    <p:extLst>
      <p:ext uri="{BB962C8B-B14F-4D97-AF65-F5344CB8AC3E}">
        <p14:creationId xmlns:p14="http://schemas.microsoft.com/office/powerpoint/2010/main" val="919576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16D608-C242-4156-A103-49A306FFB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0"/>
            <a:ext cx="2790255" cy="94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outputs (</a:t>
            </a:r>
            <a:r>
              <a:rPr lang="en-GB" dirty="0" err="1"/>
              <a:t>cont</a:t>
            </a:r>
            <a:r>
              <a:rPr lang="en-GB" dirty="0"/>
              <a:t>) - python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sz="2800" dirty="0"/>
              <a:t>In python multiple outputs are</a:t>
            </a:r>
          </a:p>
          <a:p>
            <a:pPr lvl="1"/>
            <a:r>
              <a:rPr lang="en-GB" sz="2400" dirty="0"/>
              <a:t>Returned as a tuple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A = </a:t>
            </a:r>
            <a:r>
              <a:rPr lang="en-GB" sz="2000" dirty="0" err="1">
                <a:solidFill>
                  <a:srgbClr val="002060"/>
                </a:solidFill>
              </a:rPr>
              <a:t>np.zeros</a:t>
            </a:r>
            <a:r>
              <a:rPr lang="en-GB" sz="2000" dirty="0">
                <a:solidFill>
                  <a:srgbClr val="002060"/>
                </a:solidFill>
              </a:rPr>
              <a:t>((2,3,4))</a:t>
            </a:r>
          </a:p>
          <a:p>
            <a:pPr lvl="2"/>
            <a:r>
              <a:rPr lang="en-GB" sz="2000" dirty="0" err="1">
                <a:solidFill>
                  <a:srgbClr val="002060"/>
                </a:solidFill>
              </a:rPr>
              <a:t>A_shape</a:t>
            </a:r>
            <a:r>
              <a:rPr lang="en-GB" sz="2000" dirty="0">
                <a:solidFill>
                  <a:srgbClr val="002060"/>
                </a:solidFill>
              </a:rPr>
              <a:t> = </a:t>
            </a:r>
            <a:r>
              <a:rPr lang="en-GB" sz="2000" dirty="0" err="1">
                <a:solidFill>
                  <a:srgbClr val="002060"/>
                </a:solidFill>
              </a:rPr>
              <a:t>A.shape</a:t>
            </a:r>
            <a:endParaRPr lang="en-GB" sz="2000" dirty="0">
              <a:solidFill>
                <a:srgbClr val="002060"/>
              </a:solidFill>
            </a:endParaRPr>
          </a:p>
          <a:p>
            <a:pPr lvl="1"/>
            <a:r>
              <a:rPr lang="en-GB" sz="2400" dirty="0"/>
              <a:t>May be unpacked automatically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dim1,dim2,dim3 = </a:t>
            </a:r>
            <a:r>
              <a:rPr lang="en-GB" sz="2000" dirty="0" err="1">
                <a:solidFill>
                  <a:srgbClr val="002060"/>
                </a:solidFill>
              </a:rPr>
              <a:t>A.shape</a:t>
            </a:r>
            <a:endParaRPr lang="en-GB" sz="2000" dirty="0">
              <a:solidFill>
                <a:srgbClr val="002060"/>
              </a:solidFill>
            </a:endParaRPr>
          </a:p>
          <a:p>
            <a:pPr lvl="1"/>
            <a:r>
              <a:rPr lang="en-GB" sz="2400" dirty="0"/>
              <a:t>However must ask for correct number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dim1,dim2,dim3,dim4 = </a:t>
            </a:r>
            <a:r>
              <a:rPr lang="en-GB" sz="2000" dirty="0" err="1">
                <a:solidFill>
                  <a:srgbClr val="002060"/>
                </a:solidFill>
              </a:rPr>
              <a:t>A.shape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Error!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dim1,dim2 = </a:t>
            </a:r>
            <a:r>
              <a:rPr lang="en-GB" sz="2000" dirty="0" err="1">
                <a:solidFill>
                  <a:srgbClr val="002060"/>
                </a:solidFill>
              </a:rPr>
              <a:t>A.shape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Error!</a:t>
            </a:r>
          </a:p>
          <a:p>
            <a:pPr lvl="1"/>
            <a:r>
              <a:rPr lang="en-GB" sz="2400" dirty="0"/>
              <a:t>Can use indexing to select specific outputs</a:t>
            </a:r>
          </a:p>
          <a:p>
            <a:pPr lvl="2"/>
            <a:r>
              <a:rPr lang="en-GB" sz="2000" dirty="0">
                <a:solidFill>
                  <a:srgbClr val="002060"/>
                </a:solidFill>
              </a:rPr>
              <a:t>dim1,dim2 = </a:t>
            </a:r>
            <a:r>
              <a:rPr lang="en-GB" sz="2000" dirty="0" err="1">
                <a:solidFill>
                  <a:srgbClr val="002060"/>
                </a:solidFill>
              </a:rPr>
              <a:t>A.shape</a:t>
            </a:r>
            <a:r>
              <a:rPr lang="en-GB" sz="2000" dirty="0">
                <a:solidFill>
                  <a:srgbClr val="002060"/>
                </a:solidFill>
              </a:rPr>
              <a:t>(inputs)[0:1]</a:t>
            </a:r>
          </a:p>
          <a:p>
            <a:pPr lvl="2"/>
            <a:endParaRPr lang="en-GB" sz="2000" dirty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6660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2B140D-528F-4C33-898E-FEEC092B7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39341"/>
            <a:ext cx="8172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spc="-3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 [out1,out2,out3,...] = ... </a:t>
            </a:r>
            <a:r>
              <a:rPr lang="en-GB" b="1" spc="-300" dirty="0" err="1">
                <a:latin typeface="Courier New" pitchFamily="49" charset="0"/>
                <a:cs typeface="Courier New" pitchFamily="49" charset="0"/>
              </a:rPr>
              <a:t>fun_name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(in1,in2,...)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%Comments describing function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%Followed by lines of code that do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%stuff to compute out1, out2 etc.</a:t>
            </a:r>
          </a:p>
          <a:p>
            <a:pPr>
              <a:buNone/>
            </a:pP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out1 = in1^in2;</a:t>
            </a:r>
          </a:p>
          <a:p>
            <a:pPr>
              <a:buNone/>
            </a:pP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GB" b="1" spc="-3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%Is optional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GB" b="1" spc="-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 standard function template - Matlab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4B671BC-CDE3-43AA-8F45-DC2B82F14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0"/>
            <a:ext cx="2790255" cy="9424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72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spc="-3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spc="-300" dirty="0" err="1">
                <a:latin typeface="Courier New" pitchFamily="49" charset="0"/>
                <a:cs typeface="Courier New" pitchFamily="49" charset="0"/>
              </a:rPr>
              <a:t>fun_name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(in1,in2,..., </a:t>
            </a:r>
            <a:r>
              <a:rPr lang="en-GB" b="1" spc="-3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named1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=None, </a:t>
            </a:r>
            <a:r>
              <a:rPr lang="en-GB" b="1" spc="-3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named2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=[],…):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'''Comments describing function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Followed by lines of code that do</a:t>
            </a:r>
          </a:p>
          <a:p>
            <a:pPr>
              <a:buNone/>
            </a:pPr>
            <a:r>
              <a:rPr lang="en-GB" b="1" spc="-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stuff to compute out1, out2 etc'''</a:t>
            </a:r>
          </a:p>
          <a:p>
            <a:pPr>
              <a:buNone/>
            </a:pP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	out1 = in1**in2</a:t>
            </a:r>
          </a:p>
          <a:p>
            <a:pPr>
              <a:buNone/>
            </a:pP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None/>
            </a:pPr>
            <a:r>
              <a:rPr lang="en-GB" b="1" spc="-3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b="1" spc="-300" dirty="0">
                <a:latin typeface="Courier New" pitchFamily="49" charset="0"/>
                <a:cs typeface="Courier New" pitchFamily="49" charset="0"/>
              </a:rPr>
              <a:t>out1, out2,…</a:t>
            </a:r>
            <a:endParaRPr lang="en-GB" b="1" spc="-3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b="1" spc="-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 standard function template - python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1560" y="6082755"/>
            <a:ext cx="361074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Must have indent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5576" y="4725144"/>
            <a:ext cx="72008" cy="1357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860032" y="2132856"/>
            <a:ext cx="361074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Must have :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07904" y="2384884"/>
            <a:ext cx="11521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911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FA8822-F686-42C1-9329-86605FAE9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88C41F-6D6F-4C0A-8EB3-4B849F391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Nested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Can also define one function inside another</a:t>
            </a:r>
          </a:p>
          <a:p>
            <a:r>
              <a:rPr lang="en-GB" dirty="0"/>
              <a:t>Used to provide auxiliary (i.e. helper) functions to the main function</a:t>
            </a:r>
          </a:p>
          <a:p>
            <a:r>
              <a:rPr lang="en-GB" dirty="0"/>
              <a:t> Only the main function is visible on the Matlab path (i.e. available for other functions/scripts to call)</a:t>
            </a:r>
          </a:p>
          <a:p>
            <a:pPr lvl="1"/>
            <a:r>
              <a:rPr lang="en-GB" dirty="0"/>
              <a:t>The helper functions can only be used by the main function</a:t>
            </a:r>
          </a:p>
          <a:p>
            <a:pPr lvl="1"/>
            <a:r>
              <a:rPr lang="en-GB" dirty="0"/>
              <a:t>Depending on where the helper function is placed in the main function changes how it shares memory with the main function</a:t>
            </a:r>
          </a:p>
          <a:p>
            <a:pPr lvl="1"/>
            <a:r>
              <a:rPr lang="en-GB" dirty="0"/>
              <a:t>All about the keyword 'end'</a:t>
            </a:r>
          </a:p>
          <a:p>
            <a:pPr lvl="1"/>
            <a:r>
              <a:rPr lang="en-GB" dirty="0"/>
              <a:t>See example functions in this week's shared materials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9F90B0-8462-4746-9050-EB0A3596F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859046-2E0E-4130-8DAE-A68A2175B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GB" dirty="0"/>
              <a:t>Functions revisited 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/>
              <a:t>Function arguments may be optional</a:t>
            </a:r>
          </a:p>
          <a:p>
            <a:pPr lvl="1"/>
            <a:r>
              <a:rPr lang="en-GB" sz="2000" dirty="0"/>
              <a:t>Some may be mandatory</a:t>
            </a:r>
          </a:p>
          <a:p>
            <a:pPr lvl="2"/>
            <a:r>
              <a:rPr lang="en-GB" sz="1800" dirty="0"/>
              <a:t>These always appear first in the argument list</a:t>
            </a:r>
          </a:p>
          <a:p>
            <a:pPr lvl="1"/>
            <a:r>
              <a:rPr lang="en-GB" sz="2000" dirty="0"/>
              <a:t>Arguments of different size, type etc may change the way the function works</a:t>
            </a:r>
          </a:p>
          <a:p>
            <a:r>
              <a:rPr lang="en-GB" sz="2400" dirty="0"/>
              <a:t>Function outputs are always optional</a:t>
            </a:r>
          </a:p>
          <a:p>
            <a:pPr lvl="1"/>
            <a:r>
              <a:rPr lang="en-GB" sz="2000" dirty="0"/>
              <a:t>Outputs are assigned in order listed</a:t>
            </a:r>
          </a:p>
          <a:p>
            <a:pPr lvl="1"/>
            <a:r>
              <a:rPr lang="en-GB" sz="2000" dirty="0"/>
              <a:t>Assigning to a different number of outputs may change the way the function works</a:t>
            </a:r>
          </a:p>
          <a:p>
            <a:r>
              <a:rPr lang="en-GB" sz="2400" dirty="0"/>
              <a:t>Functions can have nested 'helper' functions</a:t>
            </a:r>
          </a:p>
          <a:p>
            <a:pPr lvl="1"/>
            <a:r>
              <a:rPr lang="en-GB" sz="2000" dirty="0"/>
              <a:t>Only visible to the main function</a:t>
            </a:r>
          </a:p>
          <a:p>
            <a:pPr lvl="1"/>
            <a:r>
              <a:rPr lang="en-GB" sz="2000" dirty="0"/>
              <a:t>Can share the main function's memory or be separate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Matlab's</a:t>
            </a:r>
            <a:r>
              <a:rPr lang="en-GB" dirty="0"/>
              <a:t> help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Matlab has an extensive, (and very useful!) help menu</a:t>
            </a:r>
          </a:p>
          <a:p>
            <a:r>
              <a:rPr lang="en-GB" dirty="0"/>
              <a:t>From the command window, for any function you can type 'help' followed by the function name. E.g.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help size</a:t>
            </a:r>
          </a:p>
          <a:p>
            <a:r>
              <a:rPr lang="en-GB" dirty="0"/>
              <a:t>This provides a summary of the function in the command window</a:t>
            </a:r>
          </a:p>
          <a:p>
            <a:r>
              <a:rPr lang="en-GB" dirty="0"/>
              <a:t>It will describe</a:t>
            </a:r>
          </a:p>
          <a:p>
            <a:pPr lvl="1"/>
            <a:r>
              <a:rPr lang="en-GB" dirty="0"/>
              <a:t>The inputs the function takes</a:t>
            </a:r>
          </a:p>
          <a:p>
            <a:pPr lvl="1"/>
            <a:r>
              <a:rPr lang="en-GB" dirty="0"/>
              <a:t>The outputs the function produces</a:t>
            </a:r>
          </a:p>
          <a:p>
            <a:pPr lvl="1"/>
            <a:r>
              <a:rPr lang="en-GB" dirty="0"/>
              <a:t>How the behaviour of the function changes depending on the number/type of inputs and outputs specified</a:t>
            </a:r>
          </a:p>
          <a:p>
            <a:pPr lvl="1"/>
            <a:r>
              <a:rPr lang="en-GB" dirty="0"/>
              <a:t>There will usually be links to other related functions ('See also:') – these are often very useful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B9DE12-0F5A-4522-952C-C2CFD311C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34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2B41F5-0EBE-48D0-8116-1D179FDE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6522C6-E391-428A-B69D-507826EEA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Matlab's</a:t>
            </a:r>
            <a:r>
              <a:rPr lang="en-GB" dirty="0"/>
              <a:t> help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If you type: 'doc' followed by the function name, you get a description of the function in the main help menu (often with example images, plots etc)</a:t>
            </a:r>
          </a:p>
          <a:p>
            <a:pPr lvl="1"/>
            <a:r>
              <a:rPr lang="en-GB" sz="2000" dirty="0">
                <a:solidFill>
                  <a:srgbClr val="002060"/>
                </a:solidFill>
              </a:rPr>
              <a:t>doc </a:t>
            </a:r>
            <a:r>
              <a:rPr lang="en-GB" sz="2000" dirty="0" err="1">
                <a:solidFill>
                  <a:srgbClr val="002060"/>
                </a:solidFill>
              </a:rPr>
              <a:t>colormap</a:t>
            </a:r>
            <a:r>
              <a:rPr lang="en-GB" sz="2000" dirty="0">
                <a:solidFill>
                  <a:srgbClr val="002060"/>
                </a:solidFill>
              </a:rPr>
              <a:t>;</a:t>
            </a:r>
          </a:p>
          <a:p>
            <a:r>
              <a:rPr lang="en-GB" sz="2400" dirty="0"/>
              <a:t>You can access the full help menu via the main toolbar: click “Help -&gt; Documentation”</a:t>
            </a:r>
          </a:p>
          <a:p>
            <a:pPr lvl="1"/>
            <a:r>
              <a:rPr lang="en-GB" sz="2000" dirty="0"/>
              <a:t>You can use this to search for functions</a:t>
            </a:r>
          </a:p>
          <a:p>
            <a:pPr lvl="1"/>
            <a:r>
              <a:rPr lang="en-GB" sz="2000" dirty="0"/>
              <a:t>This is particularly useful for finding functions when you know what you want them to do (e.g. calculate standard deviation), but don't know (or can't remember!) what they are called </a:t>
            </a:r>
          </a:p>
        </p:txBody>
      </p:sp>
    </p:spTree>
    <p:extLst>
      <p:ext uri="{BB962C8B-B14F-4D97-AF65-F5344CB8AC3E}">
        <p14:creationId xmlns:p14="http://schemas.microsoft.com/office/powerpoint/2010/main" val="871861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997152"/>
          </a:xfrm>
        </p:spPr>
        <p:txBody>
          <a:bodyPr>
            <a:normAutofit/>
          </a:bodyPr>
          <a:lstStyle/>
          <a:p>
            <a:r>
              <a:rPr lang="en-GB" sz="2400" dirty="0"/>
              <a:t>Split into groups</a:t>
            </a:r>
          </a:p>
          <a:p>
            <a:r>
              <a:rPr lang="en-GB" sz="2400" dirty="0" err="1"/>
              <a:t>Matlab</a:t>
            </a:r>
            <a:r>
              <a:rPr lang="en-GB" sz="2400" dirty="0"/>
              <a:t>: use the help menu explore the functions from the slide assigned to your group</a:t>
            </a:r>
          </a:p>
          <a:p>
            <a:r>
              <a:rPr lang="en-GB" sz="2400" dirty="0"/>
              <a:t>Python, just use google</a:t>
            </a:r>
          </a:p>
          <a:p>
            <a:r>
              <a:rPr lang="en-GB" sz="2400" dirty="0"/>
              <a:t>After 15 minutes, describe to the rest of the class what the functions do. </a:t>
            </a:r>
            <a:r>
              <a:rPr lang="en-GB" sz="2400" dirty="0" err="1"/>
              <a:t>E.g</a:t>
            </a:r>
            <a:r>
              <a:rPr lang="en-GB" sz="2400" dirty="0"/>
              <a:t>…</a:t>
            </a:r>
          </a:p>
          <a:p>
            <a:pPr lvl="1"/>
            <a:r>
              <a:rPr lang="en-GB" sz="2000" dirty="0"/>
              <a:t>What main inputs do they take?</a:t>
            </a:r>
          </a:p>
          <a:p>
            <a:pPr lvl="1"/>
            <a:r>
              <a:rPr lang="en-GB" sz="2000" dirty="0"/>
              <a:t>What are the main outputs?</a:t>
            </a:r>
          </a:p>
          <a:p>
            <a:pPr lvl="1"/>
            <a:r>
              <a:rPr lang="en-GB" sz="2000" dirty="0"/>
              <a:t>Using the “see also” links, find one other related function NOT listed on your slide and describe this too</a:t>
            </a:r>
          </a:p>
          <a:p>
            <a:pPr lvl="1"/>
            <a:r>
              <a:rPr lang="en-GB" sz="2000" dirty="0"/>
              <a:t>Note: where functions have lots of different input/output options, only describe the first 2 or 3</a:t>
            </a:r>
          </a:p>
        </p:txBody>
      </p:sp>
    </p:spTree>
    <p:extLst>
      <p:ext uri="{BB962C8B-B14F-4D97-AF65-F5344CB8AC3E}">
        <p14:creationId xmlns:p14="http://schemas.microsoft.com/office/powerpoint/2010/main" val="133772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4F028F-B2FF-4868-ABAC-556412900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D9E3B4-22A0-4036-99F2-77BCE30D4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So far, the numbers we have used have been stored in memory as 'doubles'</a:t>
            </a:r>
          </a:p>
          <a:p>
            <a:pPr lvl="1"/>
            <a:r>
              <a:rPr lang="en-GB" dirty="0"/>
              <a:t>These use 8 bytes of memory per array element</a:t>
            </a:r>
          </a:p>
          <a:p>
            <a:pPr lvl="1"/>
            <a:r>
              <a:rPr lang="en-GB" dirty="0"/>
              <a:t>Represent very small, to very large numbers, to lots of decimal places</a:t>
            </a:r>
          </a:p>
          <a:p>
            <a:r>
              <a:rPr lang="en-GB" dirty="0"/>
              <a:t>Sometimes we know data can only take certain values</a:t>
            </a:r>
          </a:p>
          <a:p>
            <a:pPr lvl="1"/>
            <a:r>
              <a:rPr lang="en-GB" dirty="0"/>
              <a:t>E.g. The pixels in an 8-bit gray-scale (black and white) image can only have discrete integer values 0,1,…,255</a:t>
            </a:r>
          </a:p>
          <a:p>
            <a:pPr lvl="1"/>
            <a:r>
              <a:rPr lang="en-GB" dirty="0"/>
              <a:t>We can store these as type uint8 – i.e. unsigned 8-bit integers</a:t>
            </a:r>
          </a:p>
          <a:p>
            <a:pPr lvl="1"/>
            <a:r>
              <a:rPr lang="en-GB" dirty="0"/>
              <a:t>These only use 1 byte per array element</a:t>
            </a:r>
          </a:p>
          <a:p>
            <a:r>
              <a:rPr lang="en-GB" dirty="0"/>
              <a:t>More efficient to store, process etc.</a:t>
            </a:r>
          </a:p>
          <a:p>
            <a:pPr lvl="2"/>
            <a:r>
              <a:rPr lang="en-GB" dirty="0"/>
              <a:t>See also uint16, uint32, int8, single etc.</a:t>
            </a:r>
          </a:p>
          <a:p>
            <a:r>
              <a:rPr lang="en-GB" dirty="0"/>
              <a:t>Images are often loaded by default into integer types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sum</a:t>
            </a:r>
          </a:p>
          <a:p>
            <a:r>
              <a:rPr lang="en-GB" dirty="0"/>
              <a:t>mean</a:t>
            </a:r>
          </a:p>
          <a:p>
            <a:r>
              <a:rPr lang="en-GB" dirty="0"/>
              <a:t>median</a:t>
            </a:r>
          </a:p>
          <a:p>
            <a:r>
              <a:rPr lang="en-GB" dirty="0"/>
              <a:t>min</a:t>
            </a:r>
          </a:p>
          <a:p>
            <a:r>
              <a:rPr lang="en-GB" dirty="0"/>
              <a:t>max</a:t>
            </a:r>
          </a:p>
          <a:p>
            <a:r>
              <a:rPr lang="en-GB" dirty="0" err="1"/>
              <a:t>var</a:t>
            </a:r>
            <a:endParaRPr lang="en-GB" dirty="0"/>
          </a:p>
          <a:p>
            <a:r>
              <a:rPr lang="en-GB" dirty="0"/>
              <a:t>std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B5CC37-248F-4FD3-AE22-E213BF9C0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1026" name="Picture 2" descr="NumPy - Wikipedia">
            <a:extLst>
              <a:ext uri="{FF2B5EF4-FFF2-40B4-BE49-F238E27FC236}">
                <a16:creationId xmlns:a16="http://schemas.microsoft.com/office/drawing/2014/main" id="{551FBF97-AD4B-4116-9326-BF69980B8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597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NumPy - Wikipedia">
            <a:extLst>
              <a:ext uri="{FF2B5EF4-FFF2-40B4-BE49-F238E27FC236}">
                <a16:creationId xmlns:a16="http://schemas.microsoft.com/office/drawing/2014/main" id="{414F729B-48BD-4637-AB34-2CD1FA4A9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04" y="4509120"/>
            <a:ext cx="1124000" cy="50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197010-48C7-4445-B2B1-553C68F1A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492896"/>
            <a:ext cx="1224136" cy="4628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sort</a:t>
            </a:r>
          </a:p>
          <a:p>
            <a:r>
              <a:rPr lang="en-GB" dirty="0"/>
              <a:t>unique</a:t>
            </a:r>
          </a:p>
          <a:p>
            <a:endParaRPr lang="en-GB" dirty="0"/>
          </a:p>
          <a:p>
            <a:r>
              <a:rPr lang="en-GB" dirty="0" err="1"/>
              <a:t>sortrows</a:t>
            </a:r>
            <a:endParaRPr lang="en-GB" dirty="0"/>
          </a:p>
          <a:p>
            <a:r>
              <a:rPr lang="en-GB" dirty="0"/>
              <a:t>find</a:t>
            </a:r>
          </a:p>
          <a:p>
            <a:r>
              <a:rPr lang="en-GB" dirty="0" err="1"/>
              <a:t>ismember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isin</a:t>
            </a:r>
            <a:endParaRPr lang="en-GB" dirty="0"/>
          </a:p>
          <a:p>
            <a:r>
              <a:rPr lang="en-GB" dirty="0"/>
              <a:t>nonzero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79FB8-6DD0-4DC4-9763-A9E026A69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422CBD4E-3FEC-49FE-9383-913835E7C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672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en-GB" dirty="0"/>
              <a:t>Sampling and creating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ones</a:t>
            </a:r>
          </a:p>
          <a:p>
            <a:r>
              <a:rPr lang="en-GB" dirty="0"/>
              <a:t>zeros</a:t>
            </a:r>
          </a:p>
          <a:p>
            <a:r>
              <a:rPr lang="en-GB" dirty="0"/>
              <a:t>eye</a:t>
            </a:r>
          </a:p>
          <a:p>
            <a:r>
              <a:rPr lang="en-GB" dirty="0"/>
              <a:t>rand</a:t>
            </a:r>
          </a:p>
          <a:p>
            <a:r>
              <a:rPr lang="en-GB" dirty="0" err="1"/>
              <a:t>randn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E3448-9AAF-4D1F-9210-E724BA334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A9B9CD51-B2FA-455E-A365-7EBC6B8A8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021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ceil</a:t>
            </a:r>
          </a:p>
          <a:p>
            <a:r>
              <a:rPr lang="en-GB" dirty="0"/>
              <a:t>floor</a:t>
            </a:r>
          </a:p>
          <a:p>
            <a:r>
              <a:rPr lang="en-GB" dirty="0"/>
              <a:t>round</a:t>
            </a:r>
          </a:p>
          <a:p>
            <a:r>
              <a:rPr lang="en-GB" dirty="0"/>
              <a:t>mod</a:t>
            </a:r>
          </a:p>
          <a:p>
            <a:r>
              <a:rPr lang="en-GB" dirty="0"/>
              <a:t>rem</a:t>
            </a:r>
          </a:p>
          <a:p>
            <a:r>
              <a:rPr lang="en-GB" dirty="0"/>
              <a:t>remainder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D7B1C-3FF4-4DA3-886A-43ED0CC67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13DD80F9-789E-4534-A5AC-3805CA6A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NumPy - Wikipedia">
            <a:extLst>
              <a:ext uri="{FF2B5EF4-FFF2-40B4-BE49-F238E27FC236}">
                <a16:creationId xmlns:a16="http://schemas.microsoft.com/office/drawing/2014/main" id="{81F3D504-C09E-4F11-B7AC-95F4A27BD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81128"/>
            <a:ext cx="1124000" cy="50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D1E553-873C-48FF-AC57-62363AE2E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732" y="4027023"/>
            <a:ext cx="1224136" cy="46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90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</a:t>
            </a:r>
          </a:p>
          <a:p>
            <a:r>
              <a:rPr lang="en-US" dirty="0"/>
              <a:t>length</a:t>
            </a:r>
          </a:p>
          <a:p>
            <a:r>
              <a:rPr lang="en-US" dirty="0" err="1"/>
              <a:t>numel</a:t>
            </a:r>
            <a:endParaRPr lang="en-US" dirty="0"/>
          </a:p>
          <a:p>
            <a:r>
              <a:rPr lang="en-US" dirty="0" err="1"/>
              <a:t>isempty</a:t>
            </a:r>
            <a:endParaRPr lang="en-US" dirty="0"/>
          </a:p>
          <a:p>
            <a:r>
              <a:rPr lang="en-US" dirty="0" err="1"/>
              <a:t>isnan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384C44-9E22-48AF-98AB-29022540C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14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D2A5E2-AF8D-4D83-9E26-570D009A0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2" descr="NumPy - Wikipedia">
            <a:extLst>
              <a:ext uri="{FF2B5EF4-FFF2-40B4-BE49-F238E27FC236}">
                <a16:creationId xmlns:a16="http://schemas.microsoft.com/office/drawing/2014/main" id="{5B6D965E-02E1-40B1-B251-6CE715BB8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109" y="0"/>
            <a:ext cx="2077891" cy="9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en-GB" dirty="0"/>
              <a:t>Mathematical +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GB" dirty="0"/>
              <a:t>+, -, *, .*, /, ./, ^, .^, </a:t>
            </a:r>
            <a:r>
              <a:rPr lang="en-GB" dirty="0" err="1"/>
              <a:t>sqrt</a:t>
            </a:r>
            <a:endParaRPr lang="en-GB" dirty="0"/>
          </a:p>
          <a:p>
            <a:r>
              <a:rPr lang="en-GB" dirty="0"/>
              <a:t>&gt;, &lt;, &amp;, |, ~, &amp;&amp;, ||</a:t>
            </a:r>
          </a:p>
          <a:p>
            <a:r>
              <a:rPr lang="en-GB" dirty="0" err="1"/>
              <a:t>inf</a:t>
            </a:r>
            <a:r>
              <a:rPr lang="en-GB" dirty="0"/>
              <a:t> (and –</a:t>
            </a:r>
            <a:r>
              <a:rPr lang="en-GB" dirty="0" err="1"/>
              <a:t>inf</a:t>
            </a:r>
            <a:r>
              <a:rPr lang="en-GB" dirty="0"/>
              <a:t>)</a:t>
            </a:r>
          </a:p>
          <a:p>
            <a:r>
              <a:rPr lang="en-GB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95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Matlab</a:t>
            </a:r>
            <a:r>
              <a:rPr lang="en-GB" dirty="0"/>
              <a:t> and python have thousands of useful functions for you to use</a:t>
            </a:r>
          </a:p>
          <a:p>
            <a:r>
              <a:rPr lang="en-GB" dirty="0"/>
              <a:t>Luckily the help menu means you don't need to remember all of these!</a:t>
            </a:r>
          </a:p>
          <a:p>
            <a:r>
              <a:rPr lang="en-GB" dirty="0"/>
              <a:t>However, being familiar with the most common functions will make solving common tasks a lot faster and easier*</a:t>
            </a:r>
          </a:p>
          <a:p>
            <a:r>
              <a:rPr lang="en-GB" dirty="0"/>
              <a:t>Think of it like learning a foreign language:</a:t>
            </a:r>
          </a:p>
          <a:p>
            <a:pPr lvl="1"/>
            <a:r>
              <a:rPr lang="en-GB" dirty="0"/>
              <a:t>Understanding </a:t>
            </a:r>
            <a:r>
              <a:rPr lang="en-GB" b="1" i="1" dirty="0"/>
              <a:t>how</a:t>
            </a:r>
            <a:r>
              <a:rPr lang="en-GB" dirty="0"/>
              <a:t> to use functions and connecting code together is like learning the grammar</a:t>
            </a:r>
          </a:p>
          <a:p>
            <a:pPr lvl="1"/>
            <a:r>
              <a:rPr lang="en-GB" dirty="0"/>
              <a:t>Learning the names of common functions is knowing the most common nouns, verbs etc so you can just use these without looking them up all the time</a:t>
            </a:r>
          </a:p>
          <a:p>
            <a:pPr lvl="1"/>
            <a:r>
              <a:rPr lang="en-GB" dirty="0"/>
              <a:t>For everything else, the help menu is your dictionary! </a:t>
            </a:r>
          </a:p>
          <a:p>
            <a:pPr lvl="1"/>
            <a:endParaRPr lang="en-GB" dirty="0"/>
          </a:p>
          <a:p>
            <a:pPr lvl="1">
              <a:buNone/>
            </a:pPr>
            <a:r>
              <a:rPr lang="en-GB" dirty="0"/>
              <a:t>*That doesn't mean I expect you to memorise all the functions from this lesson! But you'll find you pick these up naturally</a:t>
            </a:r>
          </a:p>
        </p:txBody>
      </p:sp>
    </p:spTree>
    <p:extLst>
      <p:ext uri="{BB962C8B-B14F-4D97-AF65-F5344CB8AC3E}">
        <p14:creationId xmlns:p14="http://schemas.microsoft.com/office/powerpoint/2010/main" val="111037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07C543-D3E1-4D80-AF2F-C166C356F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A244F5-428E-4B42-B521-9D3316DAA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 data types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Different numerical data types can't be combined</a:t>
            </a:r>
          </a:p>
          <a:p>
            <a:pPr lvl="1"/>
            <a:r>
              <a:rPr lang="en-GB" dirty="0"/>
              <a:t>i.e. can't add a 'double' to a 'uint8'</a:t>
            </a:r>
          </a:p>
          <a:p>
            <a:r>
              <a:rPr lang="en-GB" dirty="0"/>
              <a:t>Some functions only work on certain data types</a:t>
            </a:r>
          </a:p>
          <a:p>
            <a:r>
              <a:rPr lang="en-GB" dirty="0"/>
              <a:t>In general, it is safest to 'cast' data to a double before processing</a:t>
            </a:r>
          </a:p>
          <a:p>
            <a:pPr lvl="1"/>
            <a:r>
              <a:rPr lang="en-GB" dirty="0"/>
              <a:t>If necessary can cast back to integer form when finished</a:t>
            </a:r>
          </a:p>
          <a:p>
            <a:r>
              <a:rPr lang="en-GB" dirty="0" err="1"/>
              <a:t>Matlab</a:t>
            </a:r>
            <a:endParaRPr lang="en-GB" dirty="0"/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 = 2, b= uint8(2), c= int(2)</a:t>
            </a:r>
          </a:p>
          <a:p>
            <a:pPr lvl="1"/>
            <a:r>
              <a:rPr lang="en-GB" dirty="0"/>
              <a:t>Type </a:t>
            </a:r>
            <a:r>
              <a:rPr lang="en-GB" dirty="0" err="1">
                <a:solidFill>
                  <a:schemeClr val="tx2"/>
                </a:solidFill>
              </a:rPr>
              <a:t>whos</a:t>
            </a:r>
            <a:r>
              <a:rPr lang="en-GB" dirty="0"/>
              <a:t> or use the function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class(a) </a:t>
            </a:r>
          </a:p>
          <a:p>
            <a:r>
              <a:rPr lang="en-GB" dirty="0"/>
              <a:t>Python</a:t>
            </a:r>
          </a:p>
          <a:p>
            <a:pPr lvl="1"/>
            <a:r>
              <a:rPr lang="en-GB" dirty="0"/>
              <a:t>For any object type(a)</a:t>
            </a:r>
          </a:p>
          <a:p>
            <a:pPr lvl="1"/>
            <a:r>
              <a:rPr lang="en-GB" dirty="0"/>
              <a:t>For np arrays, check the properties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dtype</a:t>
            </a:r>
            <a:r>
              <a:rPr lang="en-GB" dirty="0"/>
              <a:t> and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nbytes</a:t>
            </a:r>
            <a:r>
              <a:rPr lang="en-GB" dirty="0"/>
              <a:t> (e.g.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a.dtype</a:t>
            </a:r>
            <a:r>
              <a:rPr lang="en-GB" dirty="0"/>
              <a:t>)</a:t>
            </a:r>
          </a:p>
          <a:p>
            <a:r>
              <a:rPr lang="en-GB" dirty="0"/>
              <a:t>See </a:t>
            </a:r>
            <a:r>
              <a:rPr lang="en-GB" dirty="0" err="1"/>
              <a:t>datatype_example</a:t>
            </a:r>
            <a:r>
              <a:rPr lang="en-GB" dirty="0"/>
              <a:t> is this weeks shared material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2A339AC-4ED5-4212-B967-26EF447DE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2FF26D-BAFD-4C56-9C00-7BAF739D9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Characters,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Sometimes we want to store alphanumeric data, e.g.</a:t>
            </a:r>
          </a:p>
          <a:p>
            <a:pPr lvl="1"/>
            <a:r>
              <a:rPr lang="en-GB" dirty="0"/>
              <a:t>Graph labels</a:t>
            </a:r>
          </a:p>
          <a:p>
            <a:pPr lvl="1"/>
            <a:r>
              <a:rPr lang="en-GB" dirty="0"/>
              <a:t>Filenames</a:t>
            </a:r>
          </a:p>
          <a:p>
            <a:pPr lvl="1"/>
            <a:r>
              <a:rPr lang="en-GB" dirty="0"/>
              <a:t>Header information associated with images etc.</a:t>
            </a:r>
          </a:p>
          <a:p>
            <a:r>
              <a:rPr lang="en-GB" dirty="0"/>
              <a:t>A character array, or 'char' is a data type containing such data</a:t>
            </a:r>
          </a:p>
          <a:p>
            <a:pPr lvl="1"/>
            <a:r>
              <a:rPr lang="en-GB" dirty="0"/>
              <a:t>Can create explicitly using ''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a = 'a';</a:t>
            </a:r>
          </a:p>
          <a:p>
            <a:r>
              <a:rPr lang="en-GB" dirty="0"/>
              <a:t>A row vector of characters forms a string</a:t>
            </a:r>
          </a:p>
          <a:p>
            <a:pPr lvl="1"/>
            <a:r>
              <a:rPr lang="en-GB" dirty="0" err="1">
                <a:solidFill>
                  <a:srgbClr val="002060"/>
                </a:solidFill>
              </a:rPr>
              <a:t>abc</a:t>
            </a:r>
            <a:r>
              <a:rPr lang="en-GB" dirty="0">
                <a:solidFill>
                  <a:srgbClr val="002060"/>
                </a:solidFill>
              </a:rPr>
              <a:t>  = '</a:t>
            </a:r>
            <a:r>
              <a:rPr lang="en-GB" dirty="0" err="1">
                <a:solidFill>
                  <a:srgbClr val="002060"/>
                </a:solidFill>
              </a:rPr>
              <a:t>abcdefg</a:t>
            </a:r>
            <a:r>
              <a:rPr lang="en-GB" dirty="0">
                <a:solidFill>
                  <a:srgbClr val="002060"/>
                </a:solidFill>
              </a:rPr>
              <a:t>';</a:t>
            </a:r>
          </a:p>
          <a:p>
            <a:pPr lvl="1"/>
            <a:r>
              <a:rPr lang="en-GB" dirty="0"/>
              <a:t>Can index this like a numerical array, </a:t>
            </a:r>
            <a:r>
              <a:rPr lang="en-GB" dirty="0" err="1">
                <a:solidFill>
                  <a:srgbClr val="002060"/>
                </a:solidFill>
              </a:rPr>
              <a:t>abc</a:t>
            </a:r>
            <a:r>
              <a:rPr lang="en-GB" dirty="0">
                <a:solidFill>
                  <a:srgbClr val="002060"/>
                </a:solidFill>
              </a:rPr>
              <a:t>(5) </a:t>
            </a:r>
            <a:r>
              <a:rPr lang="en-GB" dirty="0"/>
              <a:t>– remember python indexing starts at 0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 err="1"/>
              <a:t>Matlab</a:t>
            </a:r>
            <a:r>
              <a:rPr lang="en-GB" dirty="0"/>
              <a:t>: can also create 2D arrays (or more), but we don't do this</a:t>
            </a:r>
          </a:p>
          <a:p>
            <a:r>
              <a:rPr lang="en-GB" dirty="0"/>
              <a:t>Python: strings are represented by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</a:t>
            </a:r>
            <a:r>
              <a:rPr lang="en-GB" dirty="0"/>
              <a:t> object, a very powerful class with lots of features</a:t>
            </a:r>
          </a:p>
          <a:p>
            <a:pPr lvl="1"/>
            <a:r>
              <a:rPr lang="en-GB" dirty="0">
                <a:hlinkClick r:id="rId4"/>
              </a:rPr>
              <a:t>https://www.w3schools.com/python/python_strings.asp</a:t>
            </a: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True or false?</a:t>
            </a:r>
          </a:p>
          <a:p>
            <a:r>
              <a:rPr lang="en-GB" dirty="0"/>
              <a:t>Useful for choosing what actions to take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if x &lt; 0; x = -x; end</a:t>
            </a:r>
          </a:p>
          <a:p>
            <a:pPr lvl="1"/>
            <a:r>
              <a:rPr lang="en-GB" dirty="0"/>
              <a:t>We'll look more at if clauses later</a:t>
            </a:r>
          </a:p>
          <a:p>
            <a:r>
              <a:rPr lang="en-GB" dirty="0"/>
              <a:t>Also can be used to index into arrays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X = rand(5, 3);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b = X &lt; 0.5;</a:t>
            </a:r>
          </a:p>
          <a:p>
            <a:pPr lvl="2"/>
            <a:r>
              <a:rPr lang="en-GB" dirty="0"/>
              <a:t>b is 5x3 array of logical values, 1 (true) where X is less than 0.5, 0 (false) otherwise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y = X(b);</a:t>
            </a:r>
          </a:p>
          <a:p>
            <a:pPr lvl="2"/>
            <a:r>
              <a:rPr lang="en-GB" dirty="0"/>
              <a:t>Logical indexing, y is a column vector of all the values in X less than 0.5</a:t>
            </a:r>
          </a:p>
          <a:p>
            <a:r>
              <a:rPr lang="en-GB" dirty="0"/>
              <a:t>Can be created directly using true and false</a:t>
            </a:r>
          </a:p>
          <a:p>
            <a:pPr lvl="1"/>
            <a:r>
              <a:rPr lang="en-GB" dirty="0"/>
              <a:t>Like the functions </a:t>
            </a:r>
            <a:r>
              <a:rPr lang="en-GB" dirty="0">
                <a:solidFill>
                  <a:srgbClr val="002060"/>
                </a:solidFill>
              </a:rPr>
              <a:t>ones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zeros </a:t>
            </a:r>
          </a:p>
          <a:p>
            <a:r>
              <a:rPr lang="en-GB" dirty="0"/>
              <a:t>Use to 'mask' images</a:t>
            </a:r>
          </a:p>
          <a:p>
            <a:pPr lvl="2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2914C1-61B8-4141-BDA5-428DFCA84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0127F9-4744-459A-8D8D-E0808550E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4C8EA1-818E-4F71-B54D-B443991CC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Organising data: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So far we've looked at arrays</a:t>
            </a:r>
          </a:p>
          <a:p>
            <a:r>
              <a:rPr lang="en-GB" sz="2400" dirty="0"/>
              <a:t>Often it is useful to group data of different lengths together</a:t>
            </a:r>
          </a:p>
          <a:p>
            <a:pPr lvl="1"/>
            <a:r>
              <a:rPr lang="en-GB" sz="2000" dirty="0"/>
              <a:t>Especially for strings, e.g. a list of names</a:t>
            </a:r>
          </a:p>
          <a:p>
            <a:pPr lvl="1"/>
            <a:r>
              <a:rPr lang="en-GB" sz="2000" dirty="0"/>
              <a:t>Can't store as rows/columns of a 2D array (unless we use some NULL fill value)</a:t>
            </a:r>
          </a:p>
          <a:p>
            <a:r>
              <a:rPr lang="en-GB" sz="2400" dirty="0"/>
              <a:t>Cell arrays allow us to overcome this problem</a:t>
            </a:r>
          </a:p>
          <a:p>
            <a:pPr lvl="1"/>
            <a:r>
              <a:rPr lang="en-GB" sz="2000" dirty="0"/>
              <a:t>A cell array is like a normal array, except each element (or cell) can contain </a:t>
            </a:r>
            <a:r>
              <a:rPr lang="en-GB" sz="2000" i="1" dirty="0"/>
              <a:t>anything</a:t>
            </a:r>
          </a:p>
          <a:p>
            <a:pPr lvl="1"/>
            <a:r>
              <a:rPr lang="en-GB" sz="2000" dirty="0"/>
              <a:t>See </a:t>
            </a:r>
            <a:r>
              <a:rPr lang="en-GB" sz="2000" dirty="0" err="1"/>
              <a:t>organising_data_example</a:t>
            </a:r>
            <a:endParaRPr lang="en-GB" sz="2000" dirty="0"/>
          </a:p>
          <a:p>
            <a:r>
              <a:rPr lang="en-GB" sz="2400" dirty="0"/>
              <a:t>Python: more choices, a </a:t>
            </a:r>
            <a:r>
              <a:rPr lang="en-GB" sz="2400" i="1" dirty="0"/>
              <a:t>list</a:t>
            </a:r>
            <a:r>
              <a:rPr lang="en-GB" sz="2400" dirty="0"/>
              <a:t> is probably easiest</a:t>
            </a:r>
          </a:p>
          <a:p>
            <a:pPr lvl="1"/>
            <a:r>
              <a:rPr lang="en-US" sz="2000" dirty="0">
                <a:hlinkClick r:id="rId3"/>
              </a:rPr>
              <a:t>https://www.w3schools.com/python/python_lists.asp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3EFCE8-FD29-4FF7-B6B4-A79B27D63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Organising data: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Another common requirement is to have a bunch of information repeated for lots of object</a:t>
            </a:r>
          </a:p>
          <a:p>
            <a:pPr lvl="1"/>
            <a:r>
              <a:rPr lang="en-GB" dirty="0"/>
              <a:t>E.g. like a database, where each entry has multiple fields</a:t>
            </a:r>
          </a:p>
          <a:p>
            <a:r>
              <a:rPr lang="en-GB" dirty="0"/>
              <a:t>For this we can use a structure array</a:t>
            </a:r>
          </a:p>
          <a:p>
            <a:pPr lvl="1"/>
            <a:r>
              <a:rPr lang="en-GB" dirty="0"/>
              <a:t>Try </a:t>
            </a:r>
            <a:r>
              <a:rPr lang="en-GB" dirty="0" err="1">
                <a:solidFill>
                  <a:srgbClr val="002060"/>
                </a:solidFill>
              </a:rPr>
              <a:t>file_list</a:t>
            </a:r>
            <a:r>
              <a:rPr lang="en-GB" dirty="0">
                <a:solidFill>
                  <a:srgbClr val="002060"/>
                </a:solidFill>
              </a:rPr>
              <a:t> = dir();</a:t>
            </a:r>
          </a:p>
          <a:p>
            <a:pPr lvl="2"/>
            <a:r>
              <a:rPr lang="en-GB" dirty="0"/>
              <a:t>Creates an nx1 structure array, with one element per file/folder in the current folder</a:t>
            </a:r>
          </a:p>
          <a:p>
            <a:pPr lvl="2"/>
            <a:r>
              <a:rPr lang="en-GB" dirty="0"/>
              <a:t>Each element contains fields:</a:t>
            </a:r>
          </a:p>
          <a:p>
            <a:pPr lvl="3"/>
            <a:r>
              <a:rPr lang="en-GB" dirty="0"/>
              <a:t>name, date, bytes, </a:t>
            </a:r>
            <a:r>
              <a:rPr lang="en-GB" dirty="0" err="1"/>
              <a:t>isdir</a:t>
            </a:r>
            <a:r>
              <a:rPr lang="en-GB" dirty="0"/>
              <a:t>, </a:t>
            </a:r>
            <a:r>
              <a:rPr lang="en-GB" dirty="0" err="1"/>
              <a:t>datenum</a:t>
            </a:r>
            <a:endParaRPr lang="en-GB" dirty="0"/>
          </a:p>
          <a:p>
            <a:pPr lvl="2"/>
            <a:r>
              <a:rPr lang="en-GB" dirty="0"/>
              <a:t>The elements can be indexed just like a normal array</a:t>
            </a:r>
          </a:p>
          <a:p>
            <a:pPr lvl="2"/>
            <a:r>
              <a:rPr lang="en-GB" dirty="0"/>
              <a:t>The fields within each element are accessed using '.'</a:t>
            </a:r>
          </a:p>
          <a:p>
            <a:pPr lvl="3"/>
            <a:r>
              <a:rPr lang="en-GB" dirty="0" err="1">
                <a:solidFill>
                  <a:srgbClr val="002060"/>
                </a:solidFill>
              </a:rPr>
              <a:t>file_list</a:t>
            </a:r>
            <a:r>
              <a:rPr lang="en-GB" dirty="0">
                <a:solidFill>
                  <a:srgbClr val="002060"/>
                </a:solidFill>
              </a:rPr>
              <a:t>(3).name </a:t>
            </a:r>
            <a:r>
              <a:rPr lang="en-GB" dirty="0"/>
              <a:t>returns the name field of the third element</a:t>
            </a:r>
          </a:p>
          <a:p>
            <a:r>
              <a:rPr lang="en-GB" dirty="0"/>
              <a:t>More examples in the script</a:t>
            </a:r>
          </a:p>
          <a:p>
            <a:r>
              <a:rPr lang="en-GB" dirty="0"/>
              <a:t>Python: again, more choice, but probably use a </a:t>
            </a:r>
            <a:r>
              <a:rPr lang="en-GB" i="1" dirty="0"/>
              <a:t>dictionary</a:t>
            </a:r>
          </a:p>
          <a:p>
            <a:pPr lvl="1"/>
            <a:r>
              <a:rPr lang="en-GB" dirty="0">
                <a:hlinkClick r:id="rId3"/>
              </a:rPr>
              <a:t>https://www.w3schools.com/python/python_dictionaries.asp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364A8856-671C-4DFB-9BF2-E5AE7CD34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0AD7F9C-65B8-43F8-8153-FB39D0C90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0700" y="2133601"/>
            <a:ext cx="54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3650" y="2489201"/>
            <a:ext cx="54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9000" y="2063751"/>
            <a:ext cx="54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255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606" y="1690366"/>
            <a:ext cx="4238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Uint8 – integers up to 2</a:t>
            </a:r>
            <a:r>
              <a:rPr lang="en-GB" baseline="30000" dirty="0"/>
              <a:t>8</a:t>
            </a:r>
            <a:r>
              <a:rPr lang="en-GB" dirty="0"/>
              <a:t> fit into a small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3903" y="2069072"/>
            <a:ext cx="108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6546853" y="2424671"/>
            <a:ext cx="108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7442203" y="1999222"/>
            <a:ext cx="108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65535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6016" y="1556792"/>
            <a:ext cx="449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Uint16 – integers up to 2</a:t>
            </a:r>
            <a:r>
              <a:rPr lang="en-GB" baseline="30000" dirty="0"/>
              <a:t>16</a:t>
            </a:r>
            <a:r>
              <a:rPr lang="en-GB" dirty="0"/>
              <a:t> , need a bigger box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479" y="3073663"/>
            <a:ext cx="3571875" cy="155019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9000" y="4742015"/>
            <a:ext cx="432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-1.23456789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24794" y="5409280"/>
            <a:ext cx="4320000" cy="5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350" dirty="0">
                <a:solidFill>
                  <a:schemeClr val="tx1"/>
                </a:solidFill>
              </a:rPr>
              <a:t>3.1415926535897931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5581650" cy="994172"/>
          </a:xfrm>
        </p:spPr>
        <p:txBody>
          <a:bodyPr>
            <a:noAutofit/>
          </a:bodyPr>
          <a:lstStyle/>
          <a:p>
            <a:r>
              <a:rPr lang="en-GB" sz="3600" dirty="0"/>
              <a:t>Numerical types – the 'cargo'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7994" y="3386355"/>
            <a:ext cx="2883886" cy="60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What if we want to store any decimal number?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851" y="4365104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Double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26150" y="4487824"/>
            <a:ext cx="317753" cy="13603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43329" y="4555840"/>
            <a:ext cx="44730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b="1" dirty="0">
                <a:solidFill>
                  <a:srgbClr val="FF0000"/>
                </a:solidFill>
              </a:rPr>
              <a:t>box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56647" y="5213550"/>
            <a:ext cx="29774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Easiest to work with doubles…</a:t>
            </a:r>
          </a:p>
          <a:p>
            <a:r>
              <a:rPr lang="en-GB" dirty="0"/>
              <a:t>… can always store smaller cargo in bigger box, but not vice versa</a:t>
            </a:r>
          </a:p>
        </p:txBody>
      </p:sp>
    </p:spTree>
    <p:extLst>
      <p:ext uri="{BB962C8B-B14F-4D97-AF65-F5344CB8AC3E}">
        <p14:creationId xmlns:p14="http://schemas.microsoft.com/office/powerpoint/2010/main" val="359012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2836</Words>
  <Application>Microsoft Office PowerPoint</Application>
  <PresentationFormat>On-screen Show (4:3)</PresentationFormat>
  <Paragraphs>390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Office Theme</vt:lpstr>
      <vt:lpstr>Programming Tutorial Course</vt:lpstr>
      <vt:lpstr>Lesson overview</vt:lpstr>
      <vt:lpstr>Numerical data types</vt:lpstr>
      <vt:lpstr>Numerical data types (cont.)</vt:lpstr>
      <vt:lpstr>Characters, Strings</vt:lpstr>
      <vt:lpstr>Logical data</vt:lpstr>
      <vt:lpstr>Organising data: cells</vt:lpstr>
      <vt:lpstr>Organising data: structures</vt:lpstr>
      <vt:lpstr>Numerical types – the 'cargo'</vt:lpstr>
      <vt:lpstr>The containers – standard arrays</vt:lpstr>
      <vt:lpstr>The containers – cell arrays</vt:lpstr>
      <vt:lpstr>Data Types Summary</vt:lpstr>
      <vt:lpstr>Now we return to looking a functions….</vt:lpstr>
      <vt:lpstr>Functions: Optional inputs</vt:lpstr>
      <vt:lpstr>Optional inputs</vt:lpstr>
      <vt:lpstr>Optional arguments (cont)</vt:lpstr>
      <vt:lpstr>Optional argument pairs - Matlab</vt:lpstr>
      <vt:lpstr>Optional argument pairs - python</vt:lpstr>
      <vt:lpstr>Functions: Multiple outputs - Matlab</vt:lpstr>
      <vt:lpstr>Multiple outputs (cont) - Matlab </vt:lpstr>
      <vt:lpstr>Multiple outputs (cont) - Matlab </vt:lpstr>
      <vt:lpstr>Multiple outputs (cont) - python </vt:lpstr>
      <vt:lpstr>A standard function template - Matlab</vt:lpstr>
      <vt:lpstr>A standard function template - python</vt:lpstr>
      <vt:lpstr>Nested functions</vt:lpstr>
      <vt:lpstr>Functions revisited - summary</vt:lpstr>
      <vt:lpstr>Matlab's help menu</vt:lpstr>
      <vt:lpstr>Matlab's help menu</vt:lpstr>
      <vt:lpstr>Task:</vt:lpstr>
      <vt:lpstr>Summary statistics</vt:lpstr>
      <vt:lpstr>Data manipulation</vt:lpstr>
      <vt:lpstr>Sampling and creating data</vt:lpstr>
      <vt:lpstr>Integer arithmetic</vt:lpstr>
      <vt:lpstr>Data information</vt:lpstr>
      <vt:lpstr>Mathematical + Logical operators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Michael Berks</dc:creator>
  <cp:lastModifiedBy>Michael Berks</cp:lastModifiedBy>
  <cp:revision>85</cp:revision>
  <dcterms:created xsi:type="dcterms:W3CDTF">2013-02-17T19:20:54Z</dcterms:created>
  <dcterms:modified xsi:type="dcterms:W3CDTF">2020-12-07T10:47:46Z</dcterms:modified>
</cp:coreProperties>
</file>